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68" r:id="rId4"/>
    <p:sldId id="272" r:id="rId5"/>
    <p:sldId id="269" r:id="rId6"/>
    <p:sldId id="271" r:id="rId7"/>
    <p:sldId id="259" r:id="rId8"/>
    <p:sldId id="260" r:id="rId9"/>
    <p:sldId id="261" r:id="rId10"/>
    <p:sldId id="263" r:id="rId11"/>
    <p:sldId id="267" r:id="rId12"/>
  </p:sldIdLst>
  <p:sldSz cx="12188825" cy="6858000"/>
  <p:notesSz cx="6858000" cy="9144000"/>
  <p:defaultTextStyle>
    <a:defPPr>
      <a:defRPr lang="en-US"/>
    </a:defPPr>
    <a:lvl1pPr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608013" indent="-1508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1217613" indent="-3032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827213" indent="-4556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2436813" indent="-6080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2" autoAdjust="0"/>
  </p:normalViewPr>
  <p:slideViewPr>
    <p:cSldViewPr>
      <p:cViewPr varScale="1">
        <p:scale>
          <a:sx n="58" d="100"/>
          <a:sy n="58" d="100"/>
        </p:scale>
        <p:origin x="-91" y="-106"/>
      </p:cViewPr>
      <p:guideLst>
        <p:guide orient="horz" pos="2160"/>
        <p:guide orient="horz" pos="3888"/>
        <p:guide pos="3839"/>
        <p:guide pos="767"/>
        <p:guide pos="69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Лист1!$B$3</c:f>
              <c:strCache>
                <c:ptCount val="1"/>
                <c:pt idx="0">
                  <c:v>І квартал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5"/>
              <c:layout>
                <c:manualLayout>
                  <c:x val="1.2919896640826876E-3"/>
                  <c:y val="-2.0768431983385249E-2"/>
                </c:manualLayout>
              </c:layout>
              <c:showVal val="1"/>
            </c:dLbl>
            <c:dLbl>
              <c:idx val="8"/>
              <c:layout>
                <c:manualLayout>
                  <c:x val="-8.1599347205222467E-3"/>
                  <c:y val="3.7537537537537559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Лист1!$A$4:$A$12</c:f>
              <c:strCache>
                <c:ptCount val="9"/>
                <c:pt idx="0">
                  <c:v>м’ясо </c:v>
                </c:pt>
                <c:pt idx="1">
                  <c:v>риба</c:v>
                </c:pt>
                <c:pt idx="2">
                  <c:v>олія соняшникова </c:v>
                </c:pt>
                <c:pt idx="3">
                  <c:v>сік</c:v>
                </c:pt>
                <c:pt idx="4">
                  <c:v>молоко </c:v>
                </c:pt>
                <c:pt idx="5">
                  <c:v>сир кисломолочний </c:v>
                </c:pt>
                <c:pt idx="6">
                  <c:v>сметана</c:v>
                </c:pt>
                <c:pt idx="7">
                  <c:v>яйце </c:v>
                </c:pt>
                <c:pt idx="8">
                  <c:v>овочі свіжі</c:v>
                </c:pt>
              </c:strCache>
            </c:strRef>
          </c:cat>
          <c:val>
            <c:numRef>
              <c:f>Лист1!$B$4:$B$12</c:f>
              <c:numCache>
                <c:formatCode>0.0%</c:formatCode>
                <c:ptCount val="9"/>
                <c:pt idx="0">
                  <c:v>0.97499999999999998</c:v>
                </c:pt>
                <c:pt idx="1">
                  <c:v>0.93700000000000017</c:v>
                </c:pt>
                <c:pt idx="2" formatCode="0%">
                  <c:v>1</c:v>
                </c:pt>
                <c:pt idx="3" formatCode="0%">
                  <c:v>0.8</c:v>
                </c:pt>
                <c:pt idx="4">
                  <c:v>0.88700000000000012</c:v>
                </c:pt>
                <c:pt idx="5">
                  <c:v>0.79500000000000004</c:v>
                </c:pt>
                <c:pt idx="6">
                  <c:v>0.78200000000000003</c:v>
                </c:pt>
                <c:pt idx="7" formatCode="0%">
                  <c:v>1</c:v>
                </c:pt>
                <c:pt idx="8" formatCode="0%">
                  <c:v>0.8600000000000001</c:v>
                </c:pt>
              </c:numCache>
            </c:numRef>
          </c:val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ІІ квартал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1.8359853121175052E-2"/>
                  <c:y val="9.3843843843843922E-2"/>
                </c:manualLayout>
              </c:layout>
              <c:showVal val="1"/>
            </c:dLbl>
            <c:dLbl>
              <c:idx val="1"/>
              <c:layout>
                <c:manualLayout>
                  <c:x val="1.8359853121175034E-2"/>
                  <c:y val="7.8828828828828884E-2"/>
                </c:manualLayout>
              </c:layout>
              <c:showVal val="1"/>
            </c:dLbl>
            <c:dLbl>
              <c:idx val="2"/>
              <c:layout>
                <c:manualLayout>
                  <c:x val="2.0399836801305592E-2"/>
                  <c:y val="6.006006006006008E-2"/>
                </c:manualLayout>
              </c:layout>
              <c:showVal val="1"/>
            </c:dLbl>
            <c:dLbl>
              <c:idx val="3"/>
              <c:layout>
                <c:manualLayout>
                  <c:x val="1.8359853121175034E-2"/>
                  <c:y val="4.8798798798798823E-2"/>
                </c:manualLayout>
              </c:layout>
              <c:showVal val="1"/>
            </c:dLbl>
            <c:dLbl>
              <c:idx val="4"/>
              <c:layout>
                <c:manualLayout>
                  <c:x val="2.2439820481436182E-2"/>
                  <c:y val="8.2582582582582609E-2"/>
                </c:manualLayout>
              </c:layout>
              <c:showVal val="1"/>
            </c:dLbl>
            <c:dLbl>
              <c:idx val="5"/>
              <c:layout>
                <c:manualLayout>
                  <c:x val="2.0399836801305516E-2"/>
                  <c:y val="7.1321321321321338E-2"/>
                </c:manualLayout>
              </c:layout>
              <c:showVal val="1"/>
            </c:dLbl>
            <c:dLbl>
              <c:idx val="6"/>
              <c:layout>
                <c:manualLayout>
                  <c:x val="2.0399836801305592E-2"/>
                  <c:y val="6.7567567567567571E-2"/>
                </c:manualLayout>
              </c:layout>
              <c:showVal val="1"/>
            </c:dLbl>
            <c:dLbl>
              <c:idx val="7"/>
              <c:layout>
                <c:manualLayout>
                  <c:x val="1.6319869441044403E-2"/>
                  <c:y val="5.2552552552552562E-2"/>
                </c:manualLayout>
              </c:layout>
              <c:showVal val="1"/>
            </c:dLbl>
            <c:dLbl>
              <c:idx val="8"/>
              <c:layout>
                <c:manualLayout>
                  <c:x val="2.0399836801305592E-2"/>
                  <c:y val="5.6306306306306342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Лист1!$A$4:$A$12</c:f>
              <c:strCache>
                <c:ptCount val="9"/>
                <c:pt idx="0">
                  <c:v>м’ясо </c:v>
                </c:pt>
                <c:pt idx="1">
                  <c:v>риба</c:v>
                </c:pt>
                <c:pt idx="2">
                  <c:v>олія соняшникова </c:v>
                </c:pt>
                <c:pt idx="3">
                  <c:v>сік</c:v>
                </c:pt>
                <c:pt idx="4">
                  <c:v>молоко </c:v>
                </c:pt>
                <c:pt idx="5">
                  <c:v>сир кисломолочний </c:v>
                </c:pt>
                <c:pt idx="6">
                  <c:v>сметана</c:v>
                </c:pt>
                <c:pt idx="7">
                  <c:v>яйце </c:v>
                </c:pt>
                <c:pt idx="8">
                  <c:v>овочі свіжі</c:v>
                </c:pt>
              </c:strCache>
            </c:strRef>
          </c:cat>
          <c:val>
            <c:numRef>
              <c:f>Лист1!$C$4:$C$12</c:f>
              <c:numCache>
                <c:formatCode>0.0%</c:formatCode>
                <c:ptCount val="9"/>
                <c:pt idx="0">
                  <c:v>0.97799999999999998</c:v>
                </c:pt>
                <c:pt idx="1">
                  <c:v>0.93500000000000005</c:v>
                </c:pt>
                <c:pt idx="2" formatCode="0%">
                  <c:v>1</c:v>
                </c:pt>
                <c:pt idx="3" formatCode="0%">
                  <c:v>0.84000000000000008</c:v>
                </c:pt>
                <c:pt idx="4">
                  <c:v>0.88800000000000012</c:v>
                </c:pt>
                <c:pt idx="5">
                  <c:v>0.79700000000000004</c:v>
                </c:pt>
                <c:pt idx="6">
                  <c:v>0.78200000000000003</c:v>
                </c:pt>
                <c:pt idx="7" formatCode="0%">
                  <c:v>1</c:v>
                </c:pt>
                <c:pt idx="8" formatCode="0%">
                  <c:v>0.87000000000000011</c:v>
                </c:pt>
              </c:numCache>
            </c:numRef>
          </c:val>
        </c:ser>
        <c:shape val="box"/>
        <c:axId val="87139072"/>
        <c:axId val="87140608"/>
        <c:axId val="0"/>
      </c:bar3DChart>
      <c:catAx>
        <c:axId val="87139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7140608"/>
        <c:crosses val="autoZero"/>
        <c:auto val="1"/>
        <c:lblAlgn val="ctr"/>
        <c:lblOffset val="100"/>
      </c:catAx>
      <c:valAx>
        <c:axId val="87140608"/>
        <c:scaling>
          <c:orientation val="minMax"/>
        </c:scaling>
        <c:axPos val="l"/>
        <c:majorGridlines/>
        <c:numFmt formatCode="0.0%" sourceLinked="1"/>
        <c:tickLblPos val="nextTo"/>
        <c:crossAx val="87139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B0718F-D559-4BEE-B212-5AAAAB0F9EA4}" type="datetimeFigureOut">
              <a:rPr lang="ru-RU"/>
              <a:pPr>
                <a:defRPr/>
              </a:pPr>
              <a:t>19.06.2013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C895A5-2326-49E9-900C-03A647D471F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B296F3-FA38-43FD-9C25-DCE60DB045BE}" type="datetimeFigureOut">
              <a:rPr lang="ru-RU"/>
              <a:pPr>
                <a:defRPr/>
              </a:pPr>
              <a:t>19.06.2013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EAB1DA-575B-48BF-A3F5-811EDAB816C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80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76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2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68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216025" fontAlgn="base">
              <a:spcBef>
                <a:spcPct val="0"/>
              </a:spcBef>
              <a:spcAft>
                <a:spcPct val="0"/>
              </a:spcAft>
              <a:defRPr/>
            </a:pPr>
            <a:fld id="{0C8CA8D8-6964-4BE5-9A67-A22CD1085165}" type="slidenum">
              <a:rPr lang="en-US" smtClean="0"/>
              <a:pPr defTabSz="1216025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quares"/>
          <p:cNvGrpSpPr>
            <a:grpSpLocks/>
          </p:cNvGrpSpPr>
          <p:nvPr/>
        </p:nvGrpSpPr>
        <p:grpSpPr bwMode="auto">
          <a:xfrm>
            <a:off x="0" y="1135063"/>
            <a:ext cx="1622425" cy="800100"/>
            <a:chOff x="0" y="452558"/>
            <a:chExt cx="914400" cy="524182"/>
          </a:xfrm>
        </p:grpSpPr>
        <p:sp>
          <p:nvSpPr>
            <p:cNvPr id="5" name="Rounded Прямоугольник 7"/>
            <p:cNvSpPr/>
            <p:nvPr/>
          </p:nvSpPr>
          <p:spPr>
            <a:xfrm>
              <a:off x="591408" y="452558"/>
              <a:ext cx="322992" cy="5241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Rounded Прямоугольник 8"/>
            <p:cNvSpPr/>
            <p:nvPr/>
          </p:nvSpPr>
          <p:spPr>
            <a:xfrm>
              <a:off x="214732" y="452558"/>
              <a:ext cx="322993" cy="5241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Round Same Side Corner Прямоугольник 9"/>
            <p:cNvSpPr/>
            <p:nvPr/>
          </p:nvSpPr>
          <p:spPr>
            <a:xfrm rot="5400000">
              <a:off x="-181567" y="634125"/>
              <a:ext cx="524182" cy="161049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dirty="0" smtClean="0"/>
              <a:t>Образец подзаголовка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D920-DFFA-4277-8AF2-9ABBDA7F2168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F883E-85DD-4B7F-95F7-66D8E8A6B7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quares"/>
          <p:cNvGrpSpPr>
            <a:grpSpLocks/>
          </p:cNvGrpSpPr>
          <p:nvPr/>
        </p:nvGrpSpPr>
        <p:grpSpPr bwMode="auto">
          <a:xfrm rot="5400000">
            <a:off x="9582150" y="233362"/>
            <a:ext cx="1063626" cy="523875"/>
            <a:chOff x="0" y="452558"/>
            <a:chExt cx="914400" cy="524182"/>
          </a:xfrm>
        </p:grpSpPr>
        <p:sp>
          <p:nvSpPr>
            <p:cNvPr id="5" name="Rounded Прямоугольник 7"/>
            <p:cNvSpPr/>
            <p:nvPr/>
          </p:nvSpPr>
          <p:spPr>
            <a:xfrm>
              <a:off x="592313" y="452558"/>
              <a:ext cx="322087" cy="5241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Rounded Прямоугольник 8"/>
            <p:cNvSpPr/>
            <p:nvPr/>
          </p:nvSpPr>
          <p:spPr>
            <a:xfrm>
              <a:off x="215635" y="452558"/>
              <a:ext cx="322087" cy="5241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Round Same Side Corner Прямоугольник 9"/>
            <p:cNvSpPr/>
            <p:nvPr/>
          </p:nvSpPr>
          <p:spPr>
            <a:xfrm rot="5400000">
              <a:off x="-181568" y="634127"/>
              <a:ext cx="524182" cy="161044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8" name="bottom graphic"/>
          <p:cNvGrpSpPr>
            <a:grpSpLocks/>
          </p:cNvGrpSpPr>
          <p:nvPr/>
        </p:nvGrpSpPr>
        <p:grpSpPr bwMode="auto">
          <a:xfrm>
            <a:off x="0" y="5395913"/>
            <a:ext cx="12188825" cy="1462087"/>
            <a:chOff x="0" y="4046638"/>
            <a:chExt cx="9144000" cy="1096862"/>
          </a:xfrm>
        </p:grpSpPr>
        <p:sp>
          <p:nvSpPr>
            <p:cNvPr id="9" name="Полилиния 15"/>
            <p:cNvSpPr/>
            <p:nvPr/>
          </p:nvSpPr>
          <p:spPr bwMode="ltGray">
            <a:xfrm rot="5400000">
              <a:off x="4120036" y="119535"/>
              <a:ext cx="903929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0A5FC-9331-457F-9A35-675147B39DDB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0B63-5A80-4447-B2C5-E410D7962E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09439-81A0-491F-8329-94917D05727C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CF4E-4FC2-4C4A-8815-92B1FD9796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quares"/>
          <p:cNvGrpSpPr>
            <a:grpSpLocks/>
          </p:cNvGrpSpPr>
          <p:nvPr/>
        </p:nvGrpSpPr>
        <p:grpSpPr bwMode="auto">
          <a:xfrm>
            <a:off x="0" y="3124200"/>
            <a:ext cx="1622425" cy="804863"/>
            <a:chOff x="0" y="2343311"/>
            <a:chExt cx="1217066" cy="603796"/>
          </a:xfrm>
        </p:grpSpPr>
        <p:sp>
          <p:nvSpPr>
            <p:cNvPr id="5" name="Скругленный прямоугольник 7"/>
            <p:cNvSpPr/>
            <p:nvPr/>
          </p:nvSpPr>
          <p:spPr>
            <a:xfrm>
              <a:off x="787163" y="2346884"/>
              <a:ext cx="429903" cy="60022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Скругленный прямоугольник 8"/>
            <p:cNvSpPr/>
            <p:nvPr/>
          </p:nvSpPr>
          <p:spPr>
            <a:xfrm>
              <a:off x="285808" y="2346884"/>
              <a:ext cx="429903" cy="60022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Прямоугольник с двумя скругленными соседними углами 9"/>
            <p:cNvSpPr/>
            <p:nvPr/>
          </p:nvSpPr>
          <p:spPr>
            <a:xfrm rot="5400000">
              <a:off x="-192933" y="2536244"/>
              <a:ext cx="600223" cy="21435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8" name="bottom graphic"/>
          <p:cNvGrpSpPr>
            <a:grpSpLocks/>
          </p:cNvGrpSpPr>
          <p:nvPr/>
        </p:nvGrpSpPr>
        <p:grpSpPr bwMode="auto">
          <a:xfrm>
            <a:off x="0" y="5408613"/>
            <a:ext cx="12188825" cy="1463675"/>
            <a:chOff x="0" y="4056912"/>
            <a:chExt cx="9144000" cy="1096862"/>
          </a:xfrm>
        </p:grpSpPr>
        <p:sp>
          <p:nvSpPr>
            <p:cNvPr id="9" name="Полилиния 19"/>
            <p:cNvSpPr/>
            <p:nvPr/>
          </p:nvSpPr>
          <p:spPr bwMode="ltGray">
            <a:xfrm rot="5400000">
              <a:off x="4119931" y="118997"/>
              <a:ext cx="904138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dirty="0" smtClean="0"/>
              <a:t>Образец текста</a:t>
            </a:r>
            <a:endParaRPr lang="ru-RU" noProof="0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73A91-959B-4882-9940-9007C473A88E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EC74-4E6C-4512-BE96-FD893BEB83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BC39-714D-46AD-831B-53E4CC642C79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C2333-2F05-47CE-94FB-42977BBB2C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dirty="0" smtClean="0"/>
              <a:t>Образец текста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dirty="0" smtClean="0"/>
              <a:t>Образец текста</a:t>
            </a:r>
            <a:endParaRPr lang="ru-RU" noProof="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A3A9-31F3-492E-9ED6-8C3557F134F7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8A4F-143D-4800-94D0-6C61C18E96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EC5C3-F3C1-4D3C-A59B-5453BEE6F9A5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1BB25-A233-4DED-99EB-F3116A2FD8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>
            <a:normAutofit/>
          </a:bodyPr>
          <a:lstStyle>
            <a:lvl1pPr algn="l">
              <a:defRPr sz="3600" b="0"/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dirty="0" smtClean="0"/>
              <a:t>Образец текста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1115-9151-4BA7-AA27-AFBC417FFC59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088C7-1A96-40C5-A941-B533651DF5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>
            <a:normAutofit/>
          </a:bodyPr>
          <a:lstStyle>
            <a:lvl1pPr algn="l">
              <a:defRPr sz="3600" b="0"/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lvl="0"/>
            <a:r>
              <a:rPr lang="ru-RU" noProof="0" dirty="0" smtClean="0"/>
              <a:t>Щелкните значок, чтобы добавить изображение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dirty="0" smtClean="0"/>
              <a:t>Образец текста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21D07-1557-47C9-BD03-7A2B2E57AB9F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928C-F280-4E97-8909-F87E15A39F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8883" y="1600200"/>
            <a:ext cx="9751060" cy="4572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BE4DE-93B7-4C25-AC6B-AB4B045546D8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BAD2-00C2-40DB-993C-5468F16440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bottom graphic"/>
          <p:cNvGrpSpPr>
            <a:grpSpLocks/>
          </p:cNvGrpSpPr>
          <p:nvPr/>
        </p:nvGrpSpPr>
        <p:grpSpPr bwMode="auto">
          <a:xfrm>
            <a:off x="0" y="5408613"/>
            <a:ext cx="12188825" cy="1463675"/>
            <a:chOff x="0" y="4056912"/>
            <a:chExt cx="9144000" cy="1096862"/>
          </a:xfrm>
        </p:grpSpPr>
        <p:sp>
          <p:nvSpPr>
            <p:cNvPr id="21" name="Полилиния 20"/>
            <p:cNvSpPr/>
            <p:nvPr/>
          </p:nvSpPr>
          <p:spPr bwMode="ltGray">
            <a:xfrm rot="5400000">
              <a:off x="4119931" y="118997"/>
              <a:ext cx="904138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Прямоугольник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027" name="squares"/>
          <p:cNvGrpSpPr>
            <a:grpSpLocks/>
          </p:cNvGrpSpPr>
          <p:nvPr/>
        </p:nvGrpSpPr>
        <p:grpSpPr bwMode="auto">
          <a:xfrm>
            <a:off x="0" y="800100"/>
            <a:ext cx="1063625" cy="523875"/>
            <a:chOff x="0" y="452558"/>
            <a:chExt cx="914400" cy="524182"/>
          </a:xfrm>
        </p:grpSpPr>
        <p:sp>
          <p:nvSpPr>
            <p:cNvPr id="8" name="Rounded Прямоугольник 7"/>
            <p:cNvSpPr/>
            <p:nvPr/>
          </p:nvSpPr>
          <p:spPr>
            <a:xfrm>
              <a:off x="592313" y="452558"/>
              <a:ext cx="322087" cy="5241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Rounded Прямоугольник 8"/>
            <p:cNvSpPr/>
            <p:nvPr/>
          </p:nvSpPr>
          <p:spPr>
            <a:xfrm>
              <a:off x="215635" y="452558"/>
              <a:ext cx="322087" cy="5241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Round Same Side Corner Прямоугольник 9"/>
            <p:cNvSpPr/>
            <p:nvPr/>
          </p:nvSpPr>
          <p:spPr>
            <a:xfrm rot="5400000">
              <a:off x="-181569" y="634127"/>
              <a:ext cx="524182" cy="161044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98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9200" y="6448425"/>
            <a:ext cx="8288338" cy="18097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1219200" y="152400"/>
            <a:ext cx="9750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1219200" y="1600200"/>
            <a:ext cx="97504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547225" y="6448425"/>
            <a:ext cx="1422400" cy="18097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C11FFC8-1B46-4F80-805B-DA19840C3234}" type="datetime1">
              <a:rPr lang="ru-RU"/>
              <a:pPr>
                <a:defRPr/>
              </a:pPr>
              <a:t>19.06.2013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071225" y="6448425"/>
            <a:ext cx="812800" cy="18097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134D6A2-AB77-4267-A8F4-F1D7419C53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61" r:id="rId10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1217613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l" defTabSz="12176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l" defTabSz="12176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l" defTabSz="12176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marL="457200" algn="l" defTabSz="12176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6pPr>
      <a:lvl7pPr marL="914400" algn="l" defTabSz="12176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7pPr>
      <a:lvl8pPr marL="1371600" algn="l" defTabSz="12176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8pPr>
      <a:lvl9pPr marL="1828800" algn="l" defTabSz="12176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9pPr>
    </p:titleStyle>
    <p:bodyStyle>
      <a:lvl1pPr marL="303213" indent="-303213" algn="l" defTabSz="1217613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650" indent="-303213" algn="l" defTabSz="1217613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500" indent="-303213" algn="l" defTabSz="1217613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303213" algn="l" defTabSz="1217613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200" indent="-303213" algn="l" defTabSz="1217613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1446213" y="228600"/>
            <a:ext cx="10210800" cy="2286000"/>
          </a:xfrm>
        </p:spPr>
        <p:txBody>
          <a:bodyPr/>
          <a:lstStyle/>
          <a:p>
            <a:pPr algn="ctr" defTabSz="1216025" eaLnBrk="1" hangingPunct="1">
              <a:defRPr/>
            </a:pPr>
            <a: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Організація харчування </a:t>
            </a:r>
            <a:b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 дошкільних навчальних закладах </a:t>
            </a:r>
            <a:b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Харківського району </a:t>
            </a:r>
            <a:b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 ІІ кварталі 2013 року</a:t>
            </a:r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5413" y="2514600"/>
            <a:ext cx="5334000" cy="461963"/>
          </a:xfrm>
        </p:spPr>
        <p:txBody>
          <a:bodyPr/>
          <a:lstStyle/>
          <a:p>
            <a:pPr eaLnBrk="1" hangingPunct="1">
              <a:defRPr/>
            </a:pPr>
            <a:r>
              <a:rPr lang="uk-UA" sz="24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Яротенко Г.І., методист ІМЦ</a:t>
            </a:r>
            <a:endParaRPr lang="ru-RU" sz="2400" b="1" i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457200"/>
            <a:ext cx="10590213" cy="61722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uk-U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Рекомендації: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Завідувачам ДНЗ:</a:t>
            </a: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Проаналізувати питання виконання норм харчування вихованців на оперативних нарадах при завідувачеві.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					</a:t>
            </a:r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 </a:t>
            </a:r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15.07.2013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 Дотримуватися гігієнічних вимог до приготування, перенесення та роздачі їжі.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		</a:t>
            </a:r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Постійно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Забезпечити виконання рекомендації щодо інтервалів між прийманнями їжі, не допускаючи причин порушення режиму дня. </a:t>
            </a:r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	</a:t>
            </a:r>
            <a:r>
              <a:rPr lang="uk-UA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Постійно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4213" y="1676400"/>
            <a:ext cx="11049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spcBef>
                <a:spcPts val="600"/>
              </a:spcBef>
              <a:buClr>
                <a:srgbClr val="C32D2E"/>
              </a:buClr>
              <a:buSzPct val="80000"/>
              <a:defRPr/>
            </a:pPr>
            <a:r>
              <a:rPr lang="uk-UA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Дякую за увагу!</a:t>
            </a:r>
            <a:endParaRPr lang="ru-RU" sz="7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4"/>
          <p:cNvSpPr>
            <a:spLocks noGrp="1"/>
          </p:cNvSpPr>
          <p:nvPr>
            <p:ph type="title"/>
          </p:nvPr>
        </p:nvSpPr>
        <p:spPr>
          <a:xfrm>
            <a:off x="1219200" y="152400"/>
            <a:ext cx="10590213" cy="1295400"/>
          </a:xfrm>
        </p:spPr>
        <p:txBody>
          <a:bodyPr/>
          <a:lstStyle/>
          <a:p>
            <a:pPr algn="ctr" defTabSz="1216025" eaLnBrk="1" hangingPunct="1">
              <a:defRPr/>
            </a:pPr>
            <a:r>
              <a:rPr lang="uk-UA" sz="3200" b="1" u="sng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Чинні законодавчі акти, що регламентують питання організації харчування вихованців дошкільних навчальних закладів</a:t>
            </a:r>
            <a:endParaRPr lang="ru-RU" sz="3200" b="1" u="sng" smtClean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Объект 5"/>
          <p:cNvSpPr>
            <a:spLocks noGrp="1"/>
          </p:cNvSpPr>
          <p:nvPr>
            <p:ph idx="1"/>
          </p:nvPr>
        </p:nvSpPr>
        <p:spPr>
          <a:xfrm>
            <a:off x="379413" y="1600200"/>
            <a:ext cx="11506200" cy="5257800"/>
          </a:xfrm>
        </p:spPr>
        <p:txBody>
          <a:bodyPr/>
          <a:lstStyle/>
          <a:p>
            <a:pPr marL="301625" indent="-301625" defTabSz="1216025" eaLnBrk="1" hangingPunct="1">
              <a:buClr>
                <a:srgbClr val="0BD0D9"/>
              </a:buClr>
              <a:buFont typeface="Arial" charset="0"/>
              <a:buNone/>
              <a:defRPr/>
            </a:pPr>
            <a:r>
              <a:rPr lang="ru-RU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Закони України 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«Про дошкільну освіту», «Про охорону дитинства».</a:t>
            </a:r>
          </a:p>
          <a:p>
            <a:pPr marL="301625" indent="-301625" defTabSz="1216025" eaLnBrk="1" hangingPunct="1">
              <a:buClr>
                <a:srgbClr val="0BD0D9"/>
              </a:buClr>
              <a:buFont typeface="Arial" charset="0"/>
              <a:buNone/>
              <a:defRPr/>
            </a:pPr>
            <a:r>
              <a:rPr lang="ru-RU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Постанови Кабінету Міністрів України</a:t>
            </a: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01625" indent="-301625" defTabSz="1216025" eaLnBrk="1" hangingPunct="1">
              <a:buClr>
                <a:srgbClr val="0BD0D9"/>
              </a:buClr>
              <a:defRPr/>
            </a:pPr>
            <a:r>
              <a:rPr lang="uk-UA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від 19.06.2002</a:t>
            </a:r>
            <a:r>
              <a:rPr lang="uk-UA" smtClean="0">
                <a:latin typeface="Times New Roman" pitchFamily="18" charset="0"/>
              </a:rPr>
              <a:t> 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№856 «Про організацію харчування окремих категорій учнів в загальноосвітніх навчальних закладах»;</a:t>
            </a:r>
          </a:p>
          <a:p>
            <a:pPr marL="301625" indent="-301625" defTabSz="1216025" eaLnBrk="1" hangingPunct="1">
              <a:buClr>
                <a:srgbClr val="0BD0D9"/>
              </a:buClr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22.11.2004 №1591 «Про затвердження норм харчування у навчальних та оздоровчих закладах». </a:t>
            </a:r>
          </a:p>
          <a:p>
            <a:pPr marL="301625" indent="-301625" defTabSz="1216025" eaLnBrk="1" hangingPunct="1">
              <a:buClr>
                <a:srgbClr val="0BD0D9"/>
              </a:buClr>
              <a:defRPr/>
            </a:pPr>
            <a:r>
              <a:rPr lang="uk-UA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26.08.2002 № 1243 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 невідкладні питання діяльності дошкільних та інтернатних навчальних закладів»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4"/>
          <p:cNvSpPr>
            <a:spLocks noGrp="1"/>
          </p:cNvSpPr>
          <p:nvPr>
            <p:ph type="title"/>
          </p:nvPr>
        </p:nvSpPr>
        <p:spPr>
          <a:xfrm>
            <a:off x="1219200" y="152400"/>
            <a:ext cx="10285413" cy="6400800"/>
          </a:xfrm>
        </p:spPr>
        <p:txBody>
          <a:bodyPr/>
          <a:lstStyle/>
          <a:p>
            <a:pPr defTabSz="1216025" eaLnBrk="1" hangingPunct="1">
              <a:defRPr/>
            </a:pPr>
            <a:r>
              <a:rPr lang="ru-RU" sz="32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накази МОН України:</a:t>
            </a:r>
            <a:br>
              <a:rPr lang="ru-RU" sz="32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21.11.2002 №667 «Про затвердження Порядку встановлення плати для батьків за перебування дітей у державних і комунальних та інтернатних навчальних закладах»; </a:t>
            </a:r>
            <a:b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17.04.2006 №298 «Про затвердження інструкції з організації харчування дітей у дошкільних навчальних закладах;</a:t>
            </a:r>
            <a:b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01.06.2005 №242 «Про затвердження Порядку організації харчування дітей у навчальних та оздоровчих закладах».</a:t>
            </a:r>
            <a:r>
              <a:rPr lang="uk-UA" sz="3200" smtClean="0">
                <a:latin typeface="Times New Roman" pitchFamily="18" charset="0"/>
              </a:rPr>
              <a:t/>
            </a:r>
            <a:br>
              <a:rPr lang="uk-UA" sz="3200" smtClean="0">
                <a:latin typeface="Times New Roman" pitchFamily="18" charset="0"/>
              </a:rPr>
            </a:br>
            <a:endParaRPr lang="ru-RU" sz="32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9750425" cy="17526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 енергетичної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цінності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добового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харчового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раціону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окремі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прийоми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-разовому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режимі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харчування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56012" y="2209800"/>
            <a:ext cx="4953000" cy="2133600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сніданок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25</a:t>
            </a: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-30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%;</a:t>
            </a:r>
          </a:p>
          <a:p>
            <a:r>
              <a:rPr lang="ru-RU" sz="3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обід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40-45%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вечеря — </a:t>
            </a: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20-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25 %.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6866" name="Picture 2" descr="http://podrobnosti.ua/upload/news/2012/10/01/861207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612" y="4191000"/>
            <a:ext cx="2762249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4" descr="http://she-is.in.ua/wp-content/uploads/2012/06/%D0%A7%D1%82%D0%BE-%D0%BF%D1%80%D0%B8%D0%B3%D0%BE%D1%82%D0%BE%D0%B2%D0%B8%D1%82%D1%8C-%D0%BD%D0%B0-%D0%BE%D0%B1%D0%B5%D0%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2812" y="4343400"/>
            <a:ext cx="2844799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0" name="Picture 6" descr="http://kulinarki.com/uploads/images/2/article_photos/kak_prigotovit_sirniki_iz_tvoroga/8112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1412" y="4267200"/>
            <a:ext cx="2737983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10666413" cy="3276600"/>
          </a:xfrm>
        </p:spPr>
        <p:txBody>
          <a:bodyPr/>
          <a:lstStyle/>
          <a:p>
            <a:pPr algn="ctr" defTabSz="1216025" eaLnBrk="1" hangingPunct="1">
              <a:defRPr/>
            </a:pP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 35 дошкільних навчальних закладах району навчається і виховується </a:t>
            </a:r>
            <a:b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3358 дітей дошкільного віку. </a:t>
            </a:r>
            <a:b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34 ДНЗ мають 3-разовий режим харчування </a:t>
            </a:r>
            <a:b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(сніданок, обід, полуденок або вечеря). </a:t>
            </a:r>
            <a:br>
              <a:rPr lang="uk-UA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6" name="Picture 2" descr="http://www.kraskizhizni.com/f/img12/pitanie-le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4267" y="3128628"/>
            <a:ext cx="4528579" cy="3379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6212" y="1219200"/>
            <a:ext cx="937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Середня вартість харчування дітей у ДНЗ району, </a:t>
            </a:r>
            <a:r>
              <a:rPr lang="uk-UA" sz="36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зз</a:t>
            </a:r>
            <a:r>
              <a:rPr lang="uk-UA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урахування виділення додаткових коштів на оздоровчий період, становить 17,10 грн.</a:t>
            </a: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3" name="Picture 7" descr="http://img.lady.ru/data/aphoto/9/8/1/47937/main/bb24eaba6294034191537c788b29d4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5612" y="3429000"/>
            <a:ext cx="3719285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9828213" cy="617220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Пільгові категорії, що мають знижки з оплати за харчування дітей в дошкільних навчальних закладах</a:t>
            </a:r>
            <a:br>
              <a:rPr lang="ru-RU" sz="3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b="1" u="sng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Звільняються від оплати:</a:t>
            </a:r>
            <a:r>
              <a:rPr lang="ru-RU" sz="3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діти-сироти та діти, що позбавлені батьківського піклування;</a:t>
            </a:r>
            <a:b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   діти із сімей, сукупний дохід в яких на кожного члена за попередній квартал не перевищив рівня прожиткового мінімуму;</a:t>
            </a:r>
            <a:b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   діти-інваліди та діти, що постраждали внаслідок аварії на ЧАЕС;</a:t>
            </a:r>
            <a:b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   діти із багатодітних сімей, у яких троє і більше дітей відвідують дошкільні навчальні заклади.</a:t>
            </a:r>
            <a:br>
              <a:rPr lang="uk-UA" sz="3000" b="1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000" b="1" smtClean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10666413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2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 плати за харчування звільнено – 13 дітей  пільгових  категорій, мають 50% знижку – 78 дітей. </a:t>
            </a:r>
            <a:br>
              <a:rPr lang="uk-UA" sz="32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u="sng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www.znaikak.ru/design/pic/visred/%D0%B4%D0%B5%D1%82%20%D1%81%D0%B0%D0%B4%20%D0%B5%D0%B4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8991" y="2518172"/>
            <a:ext cx="5087887" cy="3707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219200" y="1600200"/>
            <a:ext cx="10514013" cy="4114800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9412" y="5181600"/>
            <a:ext cx="1158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Середнє виконання натуральних норм основних продуктів харчування </a:t>
            </a:r>
          </a:p>
          <a:p>
            <a:pPr algn="ctr"/>
            <a:r>
              <a:rPr lang="uk-U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ІІ квартал 2013 року по ДНЗ Харківського району становило – 92,6% </a:t>
            </a:r>
          </a:p>
          <a:p>
            <a:pPr algn="ctr"/>
            <a:r>
              <a:rPr lang="uk-U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(І кв. – 92,5%)</a:t>
            </a:r>
            <a:endParaRPr lang="ru-RU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2412" y="457200"/>
          <a:ext cx="9829800" cy="4587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oking_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oking_16x9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oking_16x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4445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oking_16x9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oking_16x9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254</Words>
  <Application>Microsoft Office PowerPoint</Application>
  <PresentationFormat>Произвольный</PresentationFormat>
  <Paragraphs>42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Cooking_16x9</vt:lpstr>
      <vt:lpstr>Організація харчування  у дошкільних навчальних закладах  Харківського району  у ІІ кварталі 2013 року </vt:lpstr>
      <vt:lpstr>Чинні законодавчі акти, що регламентують питання організації харчування вихованців дошкільних навчальних закладів</vt:lpstr>
      <vt:lpstr>накази МОН України: від 21.11.2002 №667 «Про затвердження Порядку встановлення плати для батьків за перебування дітей у державних і комунальних та інтернатних навчальних закладах»;  від 17.04.2006 №298 «Про затвердження інструкції з організації харчування дітей у дошкільних навчальних закладах; від 01.06.2005 №242 «Про затвердження Порядку організації харчування дітей у навчальних та оздоровчих закладах». </vt:lpstr>
      <vt:lpstr>Розподіл енергетичної цінності добового харчового раціону на окремі прийоми їжі при 3-разовому режимі харчування</vt:lpstr>
      <vt:lpstr>У 35 дошкільних навчальних закладах району навчається і виховується  3358 дітей дошкільного віку.  34 ДНЗ мають 3-разовий режим харчування  (сніданок, обід, полуденок або вечеря).  </vt:lpstr>
      <vt:lpstr>Слайд 6</vt:lpstr>
      <vt:lpstr>Пільгові категорії, що мають знижки з оплати за харчування дітей в дошкільних навчальних закладах Звільняються від оплати: -    діти-сироти та діти, що позбавлені батьківського піклування; -    діти із сімей, сукупний дохід в яких на кожного члена за попередній квартал не перевищив рівня прожиткового мінімуму; -    діти-інваліди та діти, що постраждали внаслідок аварії на ЧАЕС; -    діти із багатодітних сімей, у яких троє і більше дітей відвідують дошкільні навчальні заклади. </vt:lpstr>
      <vt:lpstr>Від плати за харчування звільнено – 13 дітей  пільгових  категорій, мають 50% знижку – 78 дітей.  </vt:lpstr>
      <vt:lpstr> 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харчування  у дошкільних навчальних закладах  Харківського району  у І кварталі 2013 року </dc:title>
  <dc:creator/>
  <cp:keywords/>
  <cp:lastModifiedBy/>
  <cp:revision>16</cp:revision>
  <dcterms:modified xsi:type="dcterms:W3CDTF">2013-06-19T02:45:09Z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TC027879429991</vt:lpwstr>
  </property>
</Properties>
</file>